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88" r:id="rId4"/>
    <p:sldId id="285" r:id="rId5"/>
    <p:sldId id="289" r:id="rId6"/>
    <p:sldId id="286" r:id="rId7"/>
    <p:sldId id="290" r:id="rId8"/>
    <p:sldId id="291" r:id="rId9"/>
    <p:sldId id="279" r:id="rId10"/>
    <p:sldId id="294" r:id="rId11"/>
    <p:sldId id="296" r:id="rId12"/>
    <p:sldId id="297" r:id="rId13"/>
    <p:sldId id="298" r:id="rId14"/>
    <p:sldId id="295" r:id="rId15"/>
    <p:sldId id="299" r:id="rId16"/>
    <p:sldId id="301" r:id="rId17"/>
    <p:sldId id="300" r:id="rId18"/>
    <p:sldId id="302" r:id="rId19"/>
    <p:sldId id="303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308" r:id="rId33"/>
    <p:sldId id="304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309" r:id="rId43"/>
    <p:sldId id="277" r:id="rId44"/>
    <p:sldId id="305" r:id="rId45"/>
    <p:sldId id="306" r:id="rId46"/>
    <p:sldId id="307" r:id="rId47"/>
    <p:sldId id="310" r:id="rId48"/>
    <p:sldId id="312" r:id="rId49"/>
    <p:sldId id="311" r:id="rId50"/>
    <p:sldId id="313" r:id="rId51"/>
    <p:sldId id="314" r:id="rId52"/>
    <p:sldId id="315" r:id="rId53"/>
    <p:sldId id="330" r:id="rId54"/>
    <p:sldId id="278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31" r:id="rId67"/>
    <p:sldId id="332" r:id="rId68"/>
    <p:sldId id="327" r:id="rId69"/>
    <p:sldId id="334" r:id="rId70"/>
    <p:sldId id="336" r:id="rId71"/>
    <p:sldId id="335" r:id="rId72"/>
    <p:sldId id="328" r:id="rId73"/>
    <p:sldId id="337" r:id="rId74"/>
    <p:sldId id="338" r:id="rId75"/>
    <p:sldId id="339" r:id="rId76"/>
    <p:sldId id="340" r:id="rId77"/>
    <p:sldId id="341" r:id="rId78"/>
    <p:sldId id="329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5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6265C-54E3-A44A-8986-B8FF328CB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237961-5DEB-7B43-9C83-92446A20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39870-0253-104E-9D7C-D8581AA2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4AC5C-8E65-E94A-81B6-840F24A7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05526-215A-C54B-857D-CEE6C715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2527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E9D70-DA94-F149-B472-505F304B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23F61A-B7FC-4045-8312-FEA9F59A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271D2-B634-2B44-995A-ABFA0F86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5B2AE-0F6A-DD43-AB1F-6F3C2F07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D0909-D975-9249-9F91-A79EEDC1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1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734645-B28C-B449-B68C-023147F8C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12C4B3-A10C-9244-B515-2825FD60C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A7E4D-007E-8D47-B67F-DA7C110D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DD083-BE10-1747-B341-6643D7CE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B0CDB-A07B-6841-9042-3218A196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35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D4AD6-063E-BA43-B066-C6C97A4E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CF2C6-1A6E-974E-8D60-E2EB55B7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9C58F-3998-7044-BF9F-21FEB01F0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A948D-9FDD-D740-A707-A46EDCB1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EC43A-770D-9F4E-9921-5B6ACD5F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11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9B5F3-BE15-E848-A679-0F23CABA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EFC70-6DAF-BB42-B780-B101C73D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2E7B4-95B1-2F41-911A-D587C1F7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CE5C7-3B0D-FC4B-805F-6878E94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2D45B-FCBE-7C48-A056-434E6B32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388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CEFC-4556-5B49-9052-552E1D0B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15FC4-FDDE-7F45-BF6E-84F04D11A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252EAD-E3AD-944A-BA5A-7BDDBF680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A9825-357B-9243-BFE0-3CEBA966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ACF146-37D9-E44C-8A94-D9F86A9E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AEA29C-CE8F-D24D-9E61-E3F84BCA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11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55C6D-15B0-F149-8A7F-ED61930E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652A1-0DA3-0D48-B40B-1528E52AA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E2266-A09D-034D-B36C-A1B52F22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E6935-39DC-B64A-AB82-DA2902CAC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2AA4FD-FAEC-DC41-9411-F53C2493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B62527-F26E-3C4E-B2CF-4D7F6559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4F5A2-687B-2041-84F3-549A0012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93780D-2B38-CD4C-BD38-CB3D0013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254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48196-E4F4-8143-A47B-3B3EB34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8D863F-CCF9-864A-95F6-13254A72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20A98-AAF9-1E45-8991-EBAF5ADA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DCF4BB-5EEC-AF4D-B3B0-A7E8AC9C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469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1BA1D4-B36D-384C-A7DB-2BE77FB0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CCE0E2-CB43-DF4E-8232-A268D2F3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0DBCB-90DF-3244-8552-9E2B1426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11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0E163-2C5B-864F-A084-0B7C2C71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9FDE9-A4BA-A24F-8C1C-A0D30941A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9F58C-D475-2141-8357-D8E5CC23F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6D89C5-C9C9-8943-B9F9-BAE1386F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8F72A-0017-F54B-90F6-A8F2B3B2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64683F-F6BB-FB4D-BC49-8ED718D0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9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1BBBA-9F06-8649-9B19-5F8DEB0D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48C2C3-0541-D948-9674-51CA7A9CC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289822-2266-924A-B3D8-4CAB28D3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F3690B-8894-BF48-AC3D-BC4D1A62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3C96B9-1A82-7C46-B2D3-D097B6C5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587EA-9F79-5D4C-949C-C05F06F8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742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B9D330-8886-0645-B203-796C6175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79DE38-CC18-E64D-A5BA-C29A4954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DFAB4-E480-1745-9EF0-8DF2D77D7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D90DE-E705-5A44-B784-AD36A48178F0}" type="datetimeFigureOut">
              <a:rPr kumimoji="1" lang="ko-KR" altLang="en-US" smtClean="0"/>
              <a:t>2018. 11. 10.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B5B68-108A-BC45-87A5-81576A0E7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941C6-89B9-004C-A042-BE51B94DD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554C4-0568-064E-96A7-EE7EFE784D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512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ec2/pric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ec2/pricing/on-deman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marketplac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ec2/instance-typ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AWSEC2/latest/UserGuide/t2-credits-baseline-concept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AWSEC2/latest/UserGuide/using-network-security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AWSEC2/latest/UserGuide/ec2-key-pair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about-aws/global-infrastructure/regional-product-service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AWSEC2/latest/UserGuide/elastic-ip-addresses-eip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C6826-CFCF-8447-8440-E0D7DC07A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AWS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72FD83-892D-A844-A07B-F448D9BF1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EC2, S3, RDS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FC8CF-7514-954C-8AD0-442ECE47B066}"/>
              </a:ext>
            </a:extLst>
          </p:cNvPr>
          <p:cNvSpPr txBox="1"/>
          <p:nvPr/>
        </p:nvSpPr>
        <p:spPr>
          <a:xfrm>
            <a:off x="5657418" y="5257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김현섭</a:t>
            </a:r>
          </a:p>
        </p:txBody>
      </p:sp>
    </p:spTree>
    <p:extLst>
      <p:ext uri="{BB962C8B-B14F-4D97-AF65-F5344CB8AC3E}">
        <p14:creationId xmlns:p14="http://schemas.microsoft.com/office/powerpoint/2010/main" val="247869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2B5C0-5344-8C43-AC74-C2F827C4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EC2 (Elastic Compute Cloud)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E51B-5CDD-8841-8C81-2619C56A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가상 서버를 제공해주는 서비스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생성한 가상 서버를 인스턴스라고 함</a:t>
            </a:r>
            <a:endParaRPr lang="en-US" altLang="ko-K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7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2195-31E1-0A44-B8E6-9D609520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EC2 </a:t>
            </a:r>
            <a:r>
              <a:rPr kumimoji="1" lang="ko-KR" altLang="en-US" dirty="0"/>
              <a:t>인스턴스 구매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F4BF9-FFE4-5C4B-AD3C-C02F733B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ko-KR" altLang="en-US" dirty="0" err="1"/>
              <a:t>온디맨드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사용한 시간 당 컴퓨팅 파워에 대한 비용을 지불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장기 약정이나 </a:t>
            </a:r>
            <a:r>
              <a:rPr kumimoji="1" lang="ko-KR" altLang="en-US" dirty="0" err="1"/>
              <a:t>선결제</a:t>
            </a:r>
            <a:r>
              <a:rPr kumimoji="1" lang="ko-KR" altLang="en-US" dirty="0"/>
              <a:t> 금액은 필요 없음</a:t>
            </a:r>
            <a:endParaRPr kumimoji="1" lang="en-US" altLang="ko-KR" dirty="0"/>
          </a:p>
          <a:p>
            <a:pPr>
              <a:lnSpc>
                <a:spcPct val="110000"/>
              </a:lnSpc>
            </a:pPr>
            <a:r>
              <a:rPr kumimoji="1" lang="ko-KR" altLang="en-US" dirty="0" err="1"/>
              <a:t>스팟인스턴스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경매 방식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내가 적어낸 금액보다 높게 쓴 사람이 나타나면 내 서버는 중지되고 그 사람에게 제공 됨</a:t>
            </a:r>
            <a:endParaRPr kumimoji="1" lang="en-US" altLang="ko-KR" dirty="0"/>
          </a:p>
          <a:p>
            <a:pPr>
              <a:lnSpc>
                <a:spcPct val="110000"/>
              </a:lnSpc>
            </a:pPr>
            <a:r>
              <a:rPr kumimoji="1" lang="ko-KR" altLang="en-US" dirty="0"/>
              <a:t>예약인스턴스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연 단위로 계약하고 </a:t>
            </a:r>
            <a:r>
              <a:rPr kumimoji="1" lang="ko-KR" altLang="en-US" dirty="0" err="1"/>
              <a:t>선결제</a:t>
            </a:r>
            <a:r>
              <a:rPr kumimoji="1" lang="ko-KR" altLang="en-US" dirty="0"/>
              <a:t> 금액이 있음</a:t>
            </a:r>
            <a:endParaRPr kumimoji="1" lang="en-US" altLang="ko-KR" dirty="0"/>
          </a:p>
          <a:p>
            <a:pPr>
              <a:lnSpc>
                <a:spcPct val="110000"/>
              </a:lnSpc>
            </a:pPr>
            <a:r>
              <a:rPr kumimoji="1" lang="ko-KR" altLang="en-US" dirty="0" err="1"/>
              <a:t>전용호스팅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ko-KR" altLang="en-US" dirty="0"/>
              <a:t>전용 물리적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 서버</a:t>
            </a:r>
            <a:endParaRPr kumimoji="1" lang="en-US" altLang="ko-KR" dirty="0"/>
          </a:p>
          <a:p>
            <a:pPr marL="0" indent="0">
              <a:lnSpc>
                <a:spcPct val="110000"/>
              </a:lnSpc>
              <a:buNone/>
            </a:pPr>
            <a:r>
              <a:rPr kumimoji="1" lang="en" altLang="ko-KR" dirty="0">
                <a:hlinkClick r:id="rId2"/>
              </a:rPr>
              <a:t>https://aws.amazon.com/ko/ec2/pricing/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41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76CA9-1B5A-C240-B180-20B845E0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EC2</a:t>
            </a:r>
            <a:r>
              <a:rPr kumimoji="1" lang="ko-KR" altLang="en-US" dirty="0"/>
              <a:t> 요금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14A9A-24AB-3846-A19C-83E287BA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Linux </a:t>
            </a:r>
            <a:r>
              <a:rPr kumimoji="1" lang="ko-KR" altLang="en-US" dirty="0"/>
              <a:t>기반 인스턴스는 초 당 요금 부과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설치되어 있는 </a:t>
            </a:r>
            <a:r>
              <a:rPr kumimoji="1" lang="en-US" altLang="ko-KR" dirty="0"/>
              <a:t>OS</a:t>
            </a:r>
            <a:r>
              <a:rPr kumimoji="1" lang="ko-KR" altLang="en-US" dirty="0"/>
              <a:t>에 따라 요금이 다름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 err="1"/>
              <a:t>리전</a:t>
            </a:r>
            <a:r>
              <a:rPr kumimoji="1" lang="ko-KR" altLang="en-US" dirty="0"/>
              <a:t> 마다 요금이 다름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인스턴스에서 인터넷으로 송신하는 데이터에도 요금 부과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ko-KR" dirty="0">
                <a:hlinkClick r:id="rId2"/>
              </a:rPr>
              <a:t>https://aws.amazon.com/ko/ec2/pricing/on-demand/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93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374FC-104D-CA4F-987A-98EFA6BC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AMI (Amazon Machine Image)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57A08-4674-8E47-B44F-D4D5C9965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비어 있는 인스턴스에 직접 </a:t>
            </a:r>
            <a:r>
              <a:rPr kumimoji="1" lang="en" altLang="ko-KR" dirty="0"/>
              <a:t>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설치할 수는 없음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따라서 미리 </a:t>
            </a:r>
            <a:r>
              <a:rPr kumimoji="1" lang="en-US" altLang="ko-KR" dirty="0"/>
              <a:t>OS</a:t>
            </a:r>
            <a:r>
              <a:rPr kumimoji="1" lang="ko-KR" altLang="en-US" dirty="0"/>
              <a:t>가 설치 되어 있는 </a:t>
            </a:r>
            <a:r>
              <a:rPr kumimoji="1" lang="en-US" altLang="ko-KR" dirty="0"/>
              <a:t>AMI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인스턴스 생성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Amazon</a:t>
            </a:r>
            <a:r>
              <a:rPr kumimoji="1" lang="ko-KR" altLang="en-US" dirty="0"/>
              <a:t>에서 무료로 제공하는 </a:t>
            </a:r>
            <a:r>
              <a:rPr kumimoji="1" lang="en-US" altLang="ko-KR" dirty="0"/>
              <a:t>AMI</a:t>
            </a:r>
            <a:r>
              <a:rPr kumimoji="1" lang="ko-KR" altLang="en-US" dirty="0"/>
              <a:t>도 있고 </a:t>
            </a:r>
            <a:r>
              <a:rPr kumimoji="1" lang="en-US" altLang="ko-KR" dirty="0"/>
              <a:t>Marketplace</a:t>
            </a:r>
            <a:r>
              <a:rPr kumimoji="1" lang="ko-KR" altLang="en-US" dirty="0"/>
              <a:t>에서 구입할 수도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다양한 프로그램이 미리 설치 되어 있거나 관련 설정이 완료 되어 있음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hlinkClick r:id="rId2"/>
              </a:rPr>
              <a:t>https://aws.amazon.com/marketplace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자기가 직접 </a:t>
            </a:r>
            <a:r>
              <a:rPr kumimoji="1" lang="en-US" altLang="ko-KR" dirty="0"/>
              <a:t>AMI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</a:t>
            </a:r>
            <a:r>
              <a:rPr kumimoji="1" lang="en-US" altLang="ko-KR" dirty="0"/>
              <a:t>Marketplace</a:t>
            </a:r>
            <a:r>
              <a:rPr kumimoji="1" lang="ko-KR" altLang="en-US" dirty="0"/>
              <a:t>에 팔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806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2B5C0-5344-8C43-AC74-C2F827C4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EC2 </a:t>
            </a:r>
            <a:r>
              <a:rPr kumimoji="1" lang="ko-KR" altLang="en-US" dirty="0"/>
              <a:t>인스턴스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E51B-5CDD-8841-8C81-2619C56A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000000"/>
                </a:solidFill>
              </a:rPr>
              <a:t>범용 </a:t>
            </a:r>
            <a:r>
              <a:rPr lang="en-US" altLang="ko-KR" sz="2200" dirty="0">
                <a:solidFill>
                  <a:srgbClr val="000000"/>
                </a:solidFill>
              </a:rPr>
              <a:t>:</a:t>
            </a:r>
            <a:r>
              <a:rPr lang="ko-KR" altLang="en-US" sz="2200" dirty="0">
                <a:solidFill>
                  <a:srgbClr val="000000"/>
                </a:solidFill>
              </a:rPr>
              <a:t> </a:t>
            </a:r>
            <a:r>
              <a:rPr lang="ko-KR" altLang="en-US" sz="2200" dirty="0"/>
              <a:t>평균적인 사양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000000"/>
                </a:solidFill>
              </a:rPr>
              <a:t>컴퓨팅 최적화 </a:t>
            </a:r>
            <a:r>
              <a:rPr lang="en-US" altLang="ko-KR" sz="2200" dirty="0">
                <a:solidFill>
                  <a:srgbClr val="000000"/>
                </a:solidFill>
              </a:rPr>
              <a:t>:</a:t>
            </a:r>
            <a:r>
              <a:rPr lang="ko-KR" altLang="en-US" sz="2200" dirty="0">
                <a:solidFill>
                  <a:srgbClr val="000000"/>
                </a:solidFill>
              </a:rPr>
              <a:t> </a:t>
            </a:r>
            <a:r>
              <a:rPr lang="ko-KR" altLang="en-US" sz="2200" dirty="0"/>
              <a:t>메모리 대비 </a:t>
            </a:r>
            <a:r>
              <a:rPr lang="en" altLang="ko-KR" sz="2200" dirty="0"/>
              <a:t>vCPU </a:t>
            </a:r>
            <a:r>
              <a:rPr lang="ko-KR" altLang="en-US" sz="2200" dirty="0"/>
              <a:t>비율이 높다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가속화된 컴퓨팅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" altLang="ko-KR" sz="2200" dirty="0"/>
              <a:t>NVIDIA GPU</a:t>
            </a:r>
            <a:r>
              <a:rPr lang="ko-KR" altLang="en-US" sz="2200" dirty="0"/>
              <a:t>가 장착되어 있음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메모리 최적화 </a:t>
            </a:r>
            <a:r>
              <a:rPr lang="en-US" altLang="ko-KR" sz="2200" dirty="0"/>
              <a:t>:</a:t>
            </a:r>
            <a:r>
              <a:rPr lang="ko-KR" altLang="en-US" sz="2200" dirty="0"/>
              <a:t> 메모리 용량이 훨씬 큼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스토리지 최적화 </a:t>
            </a:r>
            <a:r>
              <a:rPr lang="en-US" altLang="ko-KR" sz="2200" dirty="0"/>
              <a:t>:</a:t>
            </a:r>
            <a:r>
              <a:rPr lang="ko-KR" altLang="en-US" sz="2200" dirty="0"/>
              <a:t> 스토리지 용량이 훨씬 크거나 초고속 </a:t>
            </a:r>
            <a:r>
              <a:rPr lang="en" altLang="ko-KR" sz="2200" dirty="0"/>
              <a:t>I/O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제공</a:t>
            </a:r>
            <a:endParaRPr lang="en-US" altLang="ko-KR" sz="220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>
                <a:solidFill>
                  <a:srgbClr val="000000"/>
                </a:solidFill>
                <a:hlinkClick r:id="rId2"/>
              </a:rPr>
              <a:t>https://aws.amazon.com/ko/ec2/instance-types/</a:t>
            </a:r>
            <a:endParaRPr lang="en-US" altLang="ko-KR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1B9C0-45C1-E345-BBEE-FF45F7E4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vCPU,</a:t>
            </a:r>
            <a:r>
              <a:rPr kumimoji="1" lang="ko-KR" altLang="en-US" dirty="0"/>
              <a:t> </a:t>
            </a:r>
            <a:r>
              <a:rPr kumimoji="1" lang="en-US" altLang="ko-KR" dirty="0"/>
              <a:t>ECU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35161-24DB-EA45-BCC0-8D5109AA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vCPU : </a:t>
            </a:r>
            <a:r>
              <a:rPr lang="en" altLang="ko-KR" dirty="0"/>
              <a:t>Intel Xeon CPU </a:t>
            </a:r>
            <a:r>
              <a:rPr lang="ko-KR" altLang="en-US" dirty="0"/>
              <a:t>코어의 </a:t>
            </a:r>
            <a:r>
              <a:rPr lang="ko-KR" altLang="en-US" dirty="0" err="1"/>
              <a:t>하이퍼</a:t>
            </a:r>
            <a:r>
              <a:rPr lang="ko-KR" altLang="en-US" dirty="0"/>
              <a:t> 스레드</a:t>
            </a:r>
            <a:endParaRPr kumimoji="1"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" altLang="ko-KR" dirty="0"/>
              <a:t>m5.xlarge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vCPU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(2</a:t>
            </a:r>
            <a:r>
              <a:rPr lang="ko-KR" altLang="en-US" dirty="0"/>
              <a:t>개의 </a:t>
            </a:r>
            <a:r>
              <a:rPr lang="en" altLang="ko-KR" dirty="0"/>
              <a:t>CPU </a:t>
            </a:r>
            <a:r>
              <a:rPr lang="ko-KR" altLang="en-US" dirty="0"/>
              <a:t>코어와 코어당 </a:t>
            </a:r>
            <a:r>
              <a:rPr lang="en-US" altLang="ko-KR" dirty="0"/>
              <a:t>2</a:t>
            </a:r>
            <a:r>
              <a:rPr lang="ko-KR" altLang="en-US" dirty="0"/>
              <a:t>개의 스레드</a:t>
            </a:r>
            <a:r>
              <a:rPr lang="en-US" altLang="ko-KR" dirty="0"/>
              <a:t>)</a:t>
            </a:r>
          </a:p>
          <a:p>
            <a:pPr lvl="1"/>
            <a:r>
              <a:rPr kumimoji="1" lang="en-US" altLang="ko-KR" dirty="0"/>
              <a:t>vCPU</a:t>
            </a:r>
            <a:r>
              <a:rPr kumimoji="1" lang="ko-KR" altLang="en-US" dirty="0"/>
              <a:t>가 같다고 성능이 같은 것은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ECU (EC2 Computing Unit)</a:t>
            </a:r>
          </a:p>
          <a:p>
            <a:pPr lvl="1"/>
            <a:r>
              <a:rPr kumimoji="1" lang="ko-KR" altLang="en-US" dirty="0"/>
              <a:t>컴퓨팅 성능을 정량화 하여 나타내는 단위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ECU 1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R" dirty="0"/>
              <a:t>1.0~1.2GHz 2007 Opteron </a:t>
            </a:r>
            <a:r>
              <a:rPr lang="ko-KR" altLang="en-US" dirty="0"/>
              <a:t>또는 </a:t>
            </a:r>
            <a:r>
              <a:rPr lang="en-US" altLang="ko-KR" dirty="0"/>
              <a:t>2007 </a:t>
            </a:r>
            <a:r>
              <a:rPr lang="en" altLang="ko-KR" dirty="0"/>
              <a:t>Xeon </a:t>
            </a:r>
            <a:r>
              <a:rPr lang="ko-KR" altLang="en-US" dirty="0"/>
              <a:t>프로세서와 동일한 </a:t>
            </a:r>
            <a:r>
              <a:rPr lang="en" altLang="ko-KR" dirty="0"/>
              <a:t>CPU </a:t>
            </a:r>
            <a:r>
              <a:rPr lang="ko-KR" altLang="en-US" dirty="0"/>
              <a:t>성능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72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5FAB9-1E2F-F54C-9928-FD9F31B0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CPU Credit (T2,</a:t>
            </a:r>
            <a:r>
              <a:rPr kumimoji="1" lang="ko-KR" altLang="en-US" dirty="0"/>
              <a:t> </a:t>
            </a:r>
            <a:r>
              <a:rPr kumimoji="1" lang="en-US" altLang="ko-KR" dirty="0"/>
              <a:t>T3</a:t>
            </a:r>
            <a:r>
              <a:rPr kumimoji="1" lang="ko-KR" altLang="en-US" dirty="0"/>
              <a:t> 한정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652F5-80A3-3C45-92B2-A3866EF0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데이터가 이월되면서 데이터를 다 써도 낮은 속도로 데이터를 무제한으로 쓸 수 있는 휴대폰 요금제 같은 느낌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매 시간마다 일정 개수의 </a:t>
            </a:r>
            <a:r>
              <a:rPr kumimoji="1" lang="ko-KR" altLang="en-US" dirty="0" err="1"/>
              <a:t>크레딧이</a:t>
            </a:r>
            <a:r>
              <a:rPr kumimoji="1" lang="ko-KR" altLang="en-US" dirty="0"/>
              <a:t> 주어짐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기준 성능보다 더 적은 </a:t>
            </a:r>
            <a:r>
              <a:rPr lang="en" altLang="ko-KR" dirty="0"/>
              <a:t>CPU </a:t>
            </a:r>
            <a:r>
              <a:rPr lang="ko-KR" altLang="en-US" dirty="0"/>
              <a:t>리소스를 사용하는 경우 사용하지 않은 </a:t>
            </a:r>
            <a:r>
              <a:rPr lang="ko-KR" altLang="en-US" dirty="0" err="1"/>
              <a:t>크레딧은</a:t>
            </a:r>
            <a:r>
              <a:rPr lang="ko-KR" altLang="en-US" dirty="0"/>
              <a:t> 누적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기준 성능 이상으로 </a:t>
            </a:r>
            <a:r>
              <a:rPr lang="en-US" altLang="ko-KR" dirty="0"/>
              <a:t>CPU</a:t>
            </a:r>
            <a:r>
              <a:rPr lang="ko-KR" altLang="en-US" dirty="0" err="1"/>
              <a:t>를</a:t>
            </a:r>
            <a:r>
              <a:rPr lang="ko-KR" altLang="en-US" dirty="0"/>
              <a:t> 사용할 경우 축적된 </a:t>
            </a:r>
            <a:r>
              <a:rPr lang="ko-KR" altLang="en-US" dirty="0" err="1"/>
              <a:t>크레딧을</a:t>
            </a:r>
            <a:r>
              <a:rPr lang="ko-KR" altLang="en-US" dirty="0"/>
              <a:t> 소모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 err="1"/>
              <a:t>크레딧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 동안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의 사용률로 실행되는 </a:t>
            </a:r>
            <a:r>
              <a:rPr kumimoji="1" lang="en" altLang="ko-KR" dirty="0"/>
              <a:t>vCPU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ko-KR" dirty="0">
                <a:hlinkClick r:id="rId2"/>
              </a:rPr>
              <a:t>https://docs.aws.amazon.com/ko_kr/AWSEC2/latest/UserGuide/t2-credits-baseline-concepts.html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14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F4028-B24C-4E40-9611-A808F1D4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EBS (Elastic Block Store)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C8590-3BA9-6749-848A-EA9B9547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EC2 </a:t>
            </a:r>
            <a:r>
              <a:rPr kumimoji="1" lang="ko-KR" altLang="en-US" dirty="0"/>
              <a:t>인스턴스에 장착하여 사용할 수 있는 가상 저장 장치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SSD, HDD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가상화 한 것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OS</a:t>
            </a:r>
            <a:r>
              <a:rPr kumimoji="1" lang="ko-KR" altLang="en-US" dirty="0"/>
              <a:t>에서는 일반적인 </a:t>
            </a:r>
            <a:r>
              <a:rPr kumimoji="1" lang="en-US" altLang="ko-KR" dirty="0"/>
              <a:t>SSD, HDD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인식함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원하는 크기로 만들 수 있음 </a:t>
            </a:r>
            <a:r>
              <a:rPr kumimoji="1" lang="en-US" altLang="ko-KR" dirty="0"/>
              <a:t>(GB</a:t>
            </a:r>
            <a:r>
              <a:rPr kumimoji="1" lang="ko-KR" altLang="en-US" dirty="0"/>
              <a:t> 단위로 생성 가능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/>
              <a:t>원하는 성능으로 만들 수 있음 </a:t>
            </a:r>
            <a:r>
              <a:rPr kumimoji="1" lang="en-US" altLang="ko-KR" dirty="0"/>
              <a:t>(IOPS)</a:t>
            </a:r>
          </a:p>
        </p:txBody>
      </p:sp>
    </p:spTree>
    <p:extLst>
      <p:ext uri="{BB962C8B-B14F-4D97-AF65-F5344CB8AC3E}">
        <p14:creationId xmlns:p14="http://schemas.microsoft.com/office/powerpoint/2010/main" val="160900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DD8FC-82DD-2044-AA95-5C9423BF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보안 그룹 </a:t>
            </a:r>
            <a:r>
              <a:rPr kumimoji="1" lang="en-US" altLang="ko-KR" dirty="0"/>
              <a:t>(Security Group)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20267-4620-3241-B186-33FC667DC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방화벽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프로토콜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Source IP, Destination IP</a:t>
            </a:r>
            <a:r>
              <a:rPr kumimoji="1" lang="ko-KR" altLang="en-US" dirty="0"/>
              <a:t> 등을 조합하여 네트워크 패킷 필터를 만들 수 있음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한 인스턴스에 여러 보안 그룹 적용 가능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가장 많은 실수가 이루어지는 곳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" altLang="ko-KR" sz="1900" dirty="0">
                <a:hlinkClick r:id="rId2"/>
              </a:rPr>
              <a:t>https://docs.aws.amazon.com/ko_kr/AWSEC2/latest/UserGuide/using-network-security.html</a:t>
            </a:r>
            <a:endParaRPr kumimoji="1"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9114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2DE0C-2F19-0940-9C8F-B7A76EC2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키 쌍 </a:t>
            </a:r>
            <a:r>
              <a:rPr kumimoji="1" lang="en-US" altLang="ko-KR" dirty="0"/>
              <a:t>(Key Pair)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32B42-D62D-AA4C-B417-115BCBCC5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AWS</a:t>
            </a:r>
            <a:r>
              <a:rPr kumimoji="1" lang="ko-KR" altLang="en-US" dirty="0"/>
              <a:t>는 보안을 위해 </a:t>
            </a:r>
            <a:r>
              <a:rPr kumimoji="1" lang="en-US" altLang="ko-KR" dirty="0"/>
              <a:t>ID,</a:t>
            </a:r>
            <a:r>
              <a:rPr kumimoji="1" lang="ko-KR" altLang="en-US" dirty="0"/>
              <a:t> </a:t>
            </a:r>
            <a:r>
              <a:rPr kumimoji="1" lang="en-US" altLang="ko-KR" dirty="0"/>
              <a:t>PW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인스턴스 접속 방식을 사용하고 있지 않음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이 키 파일을 이용해서 인스턴스 접속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2048bit</a:t>
            </a:r>
            <a:r>
              <a:rPr lang="ko-KR" altLang="en-US" dirty="0"/>
              <a:t> </a:t>
            </a:r>
            <a:r>
              <a:rPr lang="en" altLang="ko-KR" dirty="0"/>
              <a:t>SSH-2 RSA</a:t>
            </a:r>
            <a:r>
              <a:rPr lang="ko-KR" altLang="en-US" dirty="0" err="1"/>
              <a:t>를</a:t>
            </a:r>
            <a:r>
              <a:rPr lang="ko-KR" altLang="en-US" dirty="0"/>
              <a:t> 사용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AWS</a:t>
            </a:r>
            <a:r>
              <a:rPr kumimoji="1" lang="ko-KR" altLang="en-US" dirty="0"/>
              <a:t>에서 준 것을 쓸 수도 있고 내가 만든 것을 쓸 수도 있음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>
                <a:hlinkClick r:id="rId2"/>
              </a:rPr>
              <a:t>https://docs.aws.amazon.com/ko_kr/AWSEC2/latest/UserGuide/ec2-key-pairs.html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21308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5DEDA-E33F-F74E-827E-A75887B9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AWS </a:t>
            </a:r>
            <a:r>
              <a:rPr lang="ko-KR" altLang="en-US" b="1" dirty="0"/>
              <a:t>기본 개념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E39CCE-F230-904A-9184-C75B1D01C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680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1D1C9139-64C3-9342-8967-F061B2EF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23"/>
            <a:ext cx="12192000" cy="67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4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E6C5CE9-2D50-FF4A-BF2E-27BA8061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36"/>
            <a:ext cx="12192000" cy="65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06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6B20B6D-3C2F-D64D-9402-806B7DC6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261"/>
            <a:ext cx="12192000" cy="51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7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713A486F-433D-E14C-A508-DC49E469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28"/>
            <a:ext cx="12192000" cy="61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3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2B613449-B44A-B348-B69C-C64D4443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34"/>
            <a:ext cx="12192000" cy="59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9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2E4CFE34-3BF9-1F45-ADE7-4DC517B9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185"/>
            <a:ext cx="12192000" cy="60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4E277853-A5B7-8A49-9151-864ABC5B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617"/>
            <a:ext cx="12192000" cy="6028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06020-7E0E-3D4C-A923-D55A7CF295A4}"/>
              </a:ext>
            </a:extLst>
          </p:cNvPr>
          <p:cNvSpPr txBox="1"/>
          <p:nvPr/>
        </p:nvSpPr>
        <p:spPr>
          <a:xfrm>
            <a:off x="282102" y="4669276"/>
            <a:ext cx="8297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인스턴스 분류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검색 등 관리를 하기 위함</a:t>
            </a:r>
            <a:endParaRPr kumimoji="1" lang="en-US" altLang="ko-KR" sz="2800" dirty="0"/>
          </a:p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태그 별로 인스턴스를 묶어서 다양한 활동 가능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1822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054F0F6C-75D3-2B4E-8F21-3E16A902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41"/>
            <a:ext cx="12192000" cy="60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1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E89D12CF-C6D5-F044-B08A-0DD2B0FB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6"/>
            <a:ext cx="12192000" cy="59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1F40B5AE-1303-4D4A-9587-9ADA48B3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79" y="0"/>
            <a:ext cx="9579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2B5C0-5344-8C43-AC74-C2F827C4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err="1"/>
              <a:t>리전</a:t>
            </a:r>
            <a:r>
              <a:rPr kumimoji="1" lang="ko-KR" altLang="en-US" dirty="0"/>
              <a:t> </a:t>
            </a:r>
            <a:r>
              <a:rPr kumimoji="1" lang="en-US" altLang="ko-KR" dirty="0"/>
              <a:t>(Region)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E51B-5CDD-8841-8C81-2619C56A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dirty="0"/>
              <a:t>AWS</a:t>
            </a:r>
            <a:r>
              <a:rPr kumimoji="1" lang="ko-KR" altLang="en-US" dirty="0"/>
              <a:t>의 모든 서비스가 위치하고 있는 물리적인 장소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en-US" altLang="ko-KR" dirty="0"/>
              <a:t>2018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11</a:t>
            </a:r>
            <a:r>
              <a:rPr kumimoji="1" lang="ko-KR" altLang="en-US" dirty="0"/>
              <a:t>월 기준 </a:t>
            </a:r>
            <a:r>
              <a:rPr kumimoji="1" lang="en-US" altLang="ko-KR" dirty="0"/>
              <a:t>19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20000"/>
              </a:lnSpc>
            </a:pPr>
            <a:r>
              <a:rPr kumimoji="1" lang="ko-KR" altLang="en-US" dirty="0" err="1"/>
              <a:t>리전마다</a:t>
            </a:r>
            <a:r>
              <a:rPr kumimoji="1" lang="ko-KR" altLang="en-US" dirty="0"/>
              <a:t> 제공하는 서비스 목록이 다름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kumimoji="1" lang="en" altLang="ko-KR" sz="1800" dirty="0">
                <a:hlinkClick r:id="rId2"/>
              </a:rPr>
              <a:t>https://aws.amazon.com/ko/about-aws/global-infrastructure/regional-product-services/</a:t>
            </a:r>
            <a:endParaRPr kumimoji="1" lang="en" altLang="ko-KR" sz="1800" dirty="0"/>
          </a:p>
          <a:p>
            <a:pPr>
              <a:lnSpc>
                <a:spcPct val="120000"/>
              </a:lnSpc>
            </a:pPr>
            <a:r>
              <a:rPr kumimoji="1" lang="ko-KR" altLang="en-US" dirty="0" err="1"/>
              <a:t>리전마다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때 쓰는 약칭이 있음</a:t>
            </a:r>
            <a:endParaRPr kumimoji="1" lang="en-US" altLang="ko-KR" dirty="0"/>
          </a:p>
          <a:p>
            <a:pPr lvl="1">
              <a:lnSpc>
                <a:spcPct val="120000"/>
              </a:lnSpc>
            </a:pPr>
            <a:r>
              <a:rPr lang="en" altLang="ko-KR" dirty="0"/>
              <a:t>us-east-1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버지니아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" altLang="ko-KR" dirty="0" err="1"/>
              <a:t>ap</a:t>
            </a:r>
            <a:r>
              <a:rPr lang="en" altLang="ko-KR" dirty="0"/>
              <a:t>-northeast-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)</a:t>
            </a:r>
            <a:r>
              <a:rPr lang="ko-KR" altLang="en-US" dirty="0"/>
              <a:t> 등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5894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EA9AE283-069F-7E45-8E15-782E6AEF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53" y="0"/>
            <a:ext cx="1100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231089E-076A-D049-9A23-48E671C5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231"/>
            <a:ext cx="12192000" cy="55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EIP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Elastic IP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67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B2F62-84DB-574F-9A60-92CF1F23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EIP (Elastic IP)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10174-4B92-BF45-B43D-1421A3EC9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기본 제공 되는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 인스턴스의 </a:t>
            </a:r>
            <a:r>
              <a:rPr kumimoji="1" lang="en-US" altLang="ko-KR" dirty="0"/>
              <a:t>IP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유동적임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바뀔 수 있음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인스턴스를 중지 하면 </a:t>
            </a:r>
            <a:r>
              <a:rPr kumimoji="1" lang="en-US" altLang="ko-KR" dirty="0"/>
              <a:t>IP</a:t>
            </a:r>
            <a:r>
              <a:rPr kumimoji="1" lang="ko-KR" altLang="en-US" dirty="0"/>
              <a:t>가 자동으로 반납 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따라서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 인스턴스와 </a:t>
            </a:r>
            <a:r>
              <a:rPr kumimoji="1" lang="en-US" altLang="ko-KR" dirty="0"/>
              <a:t>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관리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인스턴스에 연결되지 않은 경우 요금이 부과 됨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dirty="0">
                <a:hlinkClick r:id="rId2"/>
              </a:rPr>
              <a:t>https://docs.aws.amazon.com/ko_kr/AWSEC2/latest/UserGuide/elastic-ip-addresses-eip.html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8814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B39C7FE-F835-2E4A-9006-801F22A6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623"/>
            <a:ext cx="12192000" cy="39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40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87F01C-B19B-C84B-8A17-9219741E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203"/>
            <a:ext cx="12192000" cy="32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8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E41CC50-F977-8647-86F1-90C44143B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228"/>
            <a:ext cx="12192000" cy="35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9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6BD910D-4186-8240-AD15-B1DE6517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605"/>
            <a:ext cx="12192000" cy="3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95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F072913-2DBA-B44A-87B7-F80021B4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635000"/>
            <a:ext cx="6807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01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0617DAD0-BCEE-8142-90D1-5C19E15F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1" y="0"/>
            <a:ext cx="1124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F4F950D5-B9AA-0F41-98B0-2E842092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12192000" cy="6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7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D0577FC-322E-9541-9E8B-754D6067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7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3C22FD0F-BE14-1D47-9597-E722E70D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332"/>
            <a:ext cx="12192000" cy="54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3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EC2</a:t>
            </a:r>
            <a:r>
              <a:rPr kumimoji="1" lang="ko-KR" altLang="en-US" b="1" dirty="0"/>
              <a:t> 접속 </a:t>
            </a:r>
            <a:r>
              <a:rPr kumimoji="1" lang="en-US" altLang="ko-KR" b="1" dirty="0"/>
              <a:t>(Windows)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with Putty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305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D140541-BEBB-9744-A203-06BECB6B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86" y="0"/>
            <a:ext cx="997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2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1313C2B-8EAE-6A41-9322-6A0A9AC6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0"/>
            <a:ext cx="69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88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1857E9E-2586-B249-A652-D464D0CF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" y="0"/>
            <a:ext cx="12071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18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4439985E-267F-CD41-9960-507BE1E4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69" y="0"/>
            <a:ext cx="697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40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9AFCCEC-2A48-1748-A528-E65A6FC0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10" y="0"/>
            <a:ext cx="697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90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EC2</a:t>
            </a:r>
            <a:r>
              <a:rPr kumimoji="1" lang="ko-KR" altLang="en-US" b="1" dirty="0"/>
              <a:t> 접속 </a:t>
            </a:r>
            <a:r>
              <a:rPr kumimoji="1" lang="en-US" altLang="ko-KR" b="1" dirty="0"/>
              <a:t>(Mac)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with Terminal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502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094ED-F6A9-E848-8CC0-239103AB80CF}"/>
              </a:ext>
            </a:extLst>
          </p:cNvPr>
          <p:cNvSpPr txBox="1"/>
          <p:nvPr/>
        </p:nvSpPr>
        <p:spPr>
          <a:xfrm>
            <a:off x="1279187" y="1843950"/>
            <a:ext cx="96336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$ cd [</a:t>
            </a:r>
            <a:r>
              <a:rPr kumimoji="1" lang="en-US" altLang="ko-KR" sz="4000" dirty="0" err="1"/>
              <a:t>pem</a:t>
            </a:r>
            <a:r>
              <a:rPr kumimoji="1" lang="ko-KR" altLang="en-US" sz="4000" dirty="0"/>
              <a:t> 파일이 있는 폴더</a:t>
            </a:r>
            <a:r>
              <a:rPr kumimoji="1" lang="en-US" altLang="ko-KR" sz="4000" dirty="0"/>
              <a:t>]</a:t>
            </a:r>
          </a:p>
          <a:p>
            <a:endParaRPr kumimoji="1" lang="en-US" altLang="ko-KR" sz="4000" dirty="0"/>
          </a:p>
          <a:p>
            <a:r>
              <a:rPr kumimoji="1" lang="en-US" altLang="ko-KR" sz="4000" dirty="0"/>
              <a:t>$</a:t>
            </a:r>
            <a:r>
              <a:rPr kumimoji="1" lang="ko-KR" altLang="en-US" sz="4000" dirty="0"/>
              <a:t> </a:t>
            </a:r>
            <a:r>
              <a:rPr kumimoji="1" lang="en-US" altLang="ko-KR" sz="4000" dirty="0" err="1"/>
              <a:t>chmod</a:t>
            </a:r>
            <a:r>
              <a:rPr kumimoji="1" lang="en-US" altLang="ko-KR" sz="4000" dirty="0"/>
              <a:t> 400 </a:t>
            </a:r>
            <a:r>
              <a:rPr kumimoji="1" lang="en-US" altLang="ko-KR" sz="4000" dirty="0" err="1"/>
              <a:t>asdf.pem</a:t>
            </a:r>
            <a:endParaRPr kumimoji="1" lang="en-US" altLang="ko-KR" sz="4000" dirty="0"/>
          </a:p>
          <a:p>
            <a:endParaRPr kumimoji="1" lang="en-US" altLang="ko-KR" sz="4000" dirty="0"/>
          </a:p>
          <a:p>
            <a:r>
              <a:rPr kumimoji="1" lang="en-US" altLang="ko-KR" sz="4000" dirty="0"/>
              <a:t>$ </a:t>
            </a:r>
            <a:r>
              <a:rPr kumimoji="1" lang="en-US" altLang="ko-KR" sz="4000" dirty="0" err="1"/>
              <a:t>ssh</a:t>
            </a:r>
            <a:r>
              <a:rPr kumimoji="1" lang="en-US" altLang="ko-KR" sz="4000" dirty="0"/>
              <a:t> –</a:t>
            </a:r>
            <a:r>
              <a:rPr kumimoji="1" lang="en-US" altLang="ko-KR" sz="4000" dirty="0" err="1"/>
              <a:t>i</a:t>
            </a:r>
            <a:r>
              <a:rPr kumimoji="1" lang="en-US" altLang="ko-KR" sz="4000" dirty="0"/>
              <a:t> </a:t>
            </a:r>
            <a:r>
              <a:rPr kumimoji="1" lang="en-US" altLang="ko-KR" sz="4000" dirty="0" err="1"/>
              <a:t>asdf.pem</a:t>
            </a:r>
            <a:r>
              <a:rPr kumimoji="1" lang="en-US" altLang="ko-KR" sz="4000" dirty="0"/>
              <a:t> ubuntu@[</a:t>
            </a:r>
            <a:r>
              <a:rPr kumimoji="1" lang="ko-KR" altLang="en-US" sz="4000" dirty="0"/>
              <a:t>서버 </a:t>
            </a:r>
            <a:r>
              <a:rPr kumimoji="1" lang="ko-KR" altLang="en-US" sz="4000" dirty="0" err="1"/>
              <a:t>아이피</a:t>
            </a:r>
            <a:r>
              <a:rPr kumimoji="1" lang="en-US" altLang="ko-KR" sz="4000" dirty="0"/>
              <a:t>]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901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2B5C0-5344-8C43-AC74-C2F827C4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가용 영역 </a:t>
            </a:r>
            <a:r>
              <a:rPr kumimoji="1" lang="en-US" altLang="ko-KR" dirty="0"/>
              <a:t>(Availability Zone)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E51B-5CDD-8841-8C81-2619C56A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우리가 흔히 말하는 데이터센터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한 </a:t>
            </a:r>
            <a:r>
              <a:rPr lang="ko-KR" altLang="en-US" dirty="0" err="1">
                <a:solidFill>
                  <a:srgbClr val="000000"/>
                </a:solidFill>
              </a:rPr>
              <a:t>리전</a:t>
            </a:r>
            <a:r>
              <a:rPr lang="ko-KR" altLang="en-US" dirty="0">
                <a:solidFill>
                  <a:srgbClr val="000000"/>
                </a:solidFill>
              </a:rPr>
              <a:t> 안에 여러 가용 영역이 있는데 서로 멀리 떨어져 있음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이를 이용하여 안정적인 서비스를 제공할 수 있음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12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S3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Simple Storage Service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73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25744-410E-FA41-AEAD-DB3F4FCA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S3 (Simple Storage Service)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1A8DB-184D-0D4B-904B-F8AF34CE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용량 제한 없이 파일</a:t>
            </a:r>
            <a:r>
              <a:rPr kumimoji="1" lang="en-US" altLang="ko-KR" dirty="0"/>
              <a:t> </a:t>
            </a:r>
            <a:r>
              <a:rPr kumimoji="1" lang="ko-KR" altLang="en-US" dirty="0"/>
              <a:t>단위로 저장할 수 있음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웹 하드 같은 느낌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URL</a:t>
            </a:r>
            <a:r>
              <a:rPr kumimoji="1" lang="ko-KR" altLang="en-US" dirty="0"/>
              <a:t>로 파일에 접근할 수 있음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직접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로 하는 것 보다 성능과 비용 측면에서 좋음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자동으로 </a:t>
            </a:r>
            <a:r>
              <a:rPr kumimoji="1" lang="en-US" altLang="ko-KR" dirty="0"/>
              <a:t>Auto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Load Balancing</a:t>
            </a:r>
            <a:r>
              <a:rPr kumimoji="1" lang="ko-KR" altLang="en-US" dirty="0"/>
              <a:t>을 해줌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저장 용량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전송량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 </a:t>
            </a:r>
            <a:r>
              <a:rPr kumimoji="1" lang="ko-KR" altLang="en-US" dirty="0"/>
              <a:t>요청 수에 따라 요금 부과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99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25744-410E-FA41-AEAD-DB3F4FCA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S3</a:t>
            </a:r>
            <a:r>
              <a:rPr kumimoji="1" lang="ko-KR" altLang="en-US" dirty="0"/>
              <a:t> 기본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1A8DB-184D-0D4B-904B-F8AF34CE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버킷</a:t>
            </a:r>
            <a:r>
              <a:rPr lang="ko-KR" altLang="en-US" dirty="0"/>
              <a:t> </a:t>
            </a:r>
            <a:r>
              <a:rPr lang="en-US" altLang="ko-KR" dirty="0"/>
              <a:t>(B</a:t>
            </a:r>
            <a:r>
              <a:rPr lang="en" altLang="ko-KR" dirty="0" err="1"/>
              <a:t>ucket</a:t>
            </a:r>
            <a:r>
              <a:rPr lang="en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S3</a:t>
            </a:r>
            <a:r>
              <a:rPr lang="ko-KR" altLang="en-US" dirty="0"/>
              <a:t>에서 생성할 수 있는 최상위 폴더</a:t>
            </a:r>
            <a:endParaRPr lang="en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리전별로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버킷의</a:t>
            </a:r>
            <a:r>
              <a:rPr lang="ko-KR" altLang="en-US" dirty="0"/>
              <a:t> 이름은 모든 </a:t>
            </a:r>
            <a:r>
              <a:rPr lang="en" altLang="ko-KR" dirty="0"/>
              <a:t>S3 </a:t>
            </a:r>
            <a:r>
              <a:rPr lang="ko-KR" altLang="en-US" dirty="0" err="1"/>
              <a:t>리전</a:t>
            </a:r>
            <a:r>
              <a:rPr lang="ko-KR" altLang="en-US" dirty="0"/>
              <a:t> 중에서 </a:t>
            </a:r>
            <a:r>
              <a:rPr lang="ko-KR" altLang="en-US" dirty="0" err="1"/>
              <a:t>유일해야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계정 별로 </a:t>
            </a:r>
            <a:r>
              <a:rPr lang="en-US" altLang="ko-KR" dirty="0"/>
              <a:t>100</a:t>
            </a:r>
            <a:r>
              <a:rPr lang="ko-KR" altLang="en-US" dirty="0"/>
              <a:t>개까지 생성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객체 </a:t>
            </a:r>
            <a:r>
              <a:rPr lang="en-US" altLang="ko-KR" dirty="0"/>
              <a:t>(</a:t>
            </a:r>
            <a:r>
              <a:rPr lang="en" altLang="ko-KR" dirty="0"/>
              <a:t>Object)</a:t>
            </a:r>
            <a:r>
              <a:rPr lang="ko-KR" altLang="en-US" dirty="0"/>
              <a:t> </a:t>
            </a:r>
            <a:r>
              <a:rPr lang="en" altLang="ko-KR" dirty="0"/>
              <a:t>: S3</a:t>
            </a:r>
            <a:r>
              <a:rPr lang="ko-KR" altLang="en-US" dirty="0"/>
              <a:t>에 데이터가 저장되는 최소 단위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저장 가능한 객체 수</a:t>
            </a:r>
            <a:r>
              <a:rPr lang="en-US" altLang="ko-KR" dirty="0"/>
              <a:t>,</a:t>
            </a:r>
            <a:r>
              <a:rPr lang="ko-KR" altLang="en-US" dirty="0"/>
              <a:t> 용량 무제한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폴더 별로 관리하는 것이 아니라 </a:t>
            </a:r>
            <a:r>
              <a:rPr lang="en-US" altLang="ko-KR" dirty="0"/>
              <a:t>Key-Value</a:t>
            </a:r>
            <a:r>
              <a:rPr lang="ko-KR" altLang="en-US" dirty="0"/>
              <a:t>로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URL</a:t>
            </a:r>
            <a:r>
              <a:rPr lang="ko-KR" altLang="en-US" dirty="0"/>
              <a:t>로 접근 가능</a:t>
            </a:r>
          </a:p>
        </p:txBody>
      </p:sp>
    </p:spTree>
    <p:extLst>
      <p:ext uri="{BB962C8B-B14F-4D97-AF65-F5344CB8AC3E}">
        <p14:creationId xmlns:p14="http://schemas.microsoft.com/office/powerpoint/2010/main" val="2620703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740DEB82-0D5E-8445-9F40-8CCBB401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11" y="0"/>
            <a:ext cx="6012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98CC156-5E2E-C742-8023-BA3A826FC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3" y="9728"/>
            <a:ext cx="598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63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ED7C6696-66B7-0E41-BF44-EEF97D15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03" y="0"/>
            <a:ext cx="598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0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685A8899-01FC-B141-A5F0-FE1340D0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59" y="0"/>
            <a:ext cx="5988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0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2B823FE-3C39-824C-9B41-18E5E824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816"/>
            <a:ext cx="12192000" cy="58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5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EB7A557-D7AF-3847-9CD9-53E02766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1" y="0"/>
            <a:ext cx="8487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45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&#10;&#10;자동 생성된 설명">
            <a:extLst>
              <a:ext uri="{FF2B5EF4-FFF2-40B4-BE49-F238E27FC236}">
                <a16:creationId xmlns:a16="http://schemas.microsoft.com/office/drawing/2014/main" id="{9EEA1E7A-F2CE-844B-816A-414BEC6B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4" y="0"/>
            <a:ext cx="10693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기기이(가) 표시된 사진&#10;&#10;&#10;&#10;자동 생성된 설명">
            <a:extLst>
              <a:ext uri="{FF2B5EF4-FFF2-40B4-BE49-F238E27FC236}">
                <a16:creationId xmlns:a16="http://schemas.microsoft.com/office/drawing/2014/main" id="{B49D0339-BAAB-1047-8FB0-55FB4F20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" y="0"/>
            <a:ext cx="10613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9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&#10;&#10;자동 생성된 설명">
            <a:extLst>
              <a:ext uri="{FF2B5EF4-FFF2-40B4-BE49-F238E27FC236}">
                <a16:creationId xmlns:a16="http://schemas.microsoft.com/office/drawing/2014/main" id="{BB8DC119-FC2A-0C4F-A837-6BA3209B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2" y="0"/>
            <a:ext cx="1073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99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4B67FFB-4FEB-6E4B-A698-4CEF082F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22" y="0"/>
            <a:ext cx="1068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500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&#10;&#10;자동 생성된 설명">
            <a:extLst>
              <a:ext uri="{FF2B5EF4-FFF2-40B4-BE49-F238E27FC236}">
                <a16:creationId xmlns:a16="http://schemas.microsoft.com/office/drawing/2014/main" id="{0DDE6951-ADAA-0B4D-B2CA-C9D60F3C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4" y="0"/>
            <a:ext cx="10693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6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F3240088-E15F-9E4F-8D51-AB0A1FB0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69"/>
            <a:ext cx="12192000" cy="53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4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B36B57F-31DD-FC40-86FD-3E0750DF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58" y="0"/>
            <a:ext cx="5787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69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물이(가) 표시된 사진&#10;&#10;&#10;&#10;자동 생성된 설명">
            <a:extLst>
              <a:ext uri="{FF2B5EF4-FFF2-40B4-BE49-F238E27FC236}">
                <a16:creationId xmlns:a16="http://schemas.microsoft.com/office/drawing/2014/main" id="{64FBB666-81CF-504A-8DEA-EE0BC9B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628650"/>
            <a:ext cx="7785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29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RDS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Relational Database Service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48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7503-2921-0549-8F00-F5F71753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RDS (Relational Database Service)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C063C-DBA2-294B-A554-F09C753F4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관계형 데이터베이스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서비스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높은 성능</a:t>
            </a:r>
            <a:r>
              <a:rPr kumimoji="1" lang="en-US" altLang="ko-KR" dirty="0"/>
              <a:t>, </a:t>
            </a:r>
            <a:r>
              <a:rPr kumimoji="1" lang="ko-KR" altLang="en-US" dirty="0"/>
              <a:t>높은 편의성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시간 절약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비용 절감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 err="1"/>
              <a:t>MultiAZ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Failover</a:t>
            </a:r>
            <a:r>
              <a:rPr kumimoji="1" lang="ko-KR" altLang="en-US" dirty="0"/>
              <a:t> 기능 제공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최대 </a:t>
            </a:r>
            <a:r>
              <a:rPr kumimoji="1" lang="en-US" altLang="ko-KR" dirty="0"/>
              <a:t>7</a:t>
            </a:r>
            <a:r>
              <a:rPr kumimoji="1" lang="ko-KR" altLang="en-US" dirty="0"/>
              <a:t>일 까지만 정지할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125807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E13B5A8-474A-2A49-94E8-EBFAA0FF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19" y="0"/>
            <a:ext cx="8334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7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1428D07-A6C6-9C40-9F37-8352C417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20" y="0"/>
            <a:ext cx="669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6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2B5C0-5344-8C43-AC74-C2F827C4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err="1"/>
              <a:t>엣지</a:t>
            </a:r>
            <a:r>
              <a:rPr kumimoji="1" lang="ko-KR" altLang="en-US" dirty="0"/>
              <a:t> 로케이션 </a:t>
            </a:r>
            <a:r>
              <a:rPr kumimoji="1" lang="en-US" altLang="ko-KR" dirty="0"/>
              <a:t>(Edge Location)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E51B-5CDD-8841-8C81-2619C56A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solidFill>
                  <a:srgbClr val="000000"/>
                </a:solidFill>
              </a:rPr>
              <a:t>AWS</a:t>
            </a:r>
            <a:r>
              <a:rPr lang="ko-KR" altLang="en-US" dirty="0">
                <a:solidFill>
                  <a:srgbClr val="000000"/>
                </a:solidFill>
              </a:rPr>
              <a:t>의 </a:t>
            </a:r>
            <a:r>
              <a:rPr lang="en" altLang="ko-KR" dirty="0">
                <a:solidFill>
                  <a:srgbClr val="000000"/>
                </a:solidFill>
              </a:rPr>
              <a:t>CDN </a:t>
            </a:r>
            <a:r>
              <a:rPr lang="ko-KR" altLang="en-US" dirty="0">
                <a:solidFill>
                  <a:srgbClr val="000000"/>
                </a:solidFill>
              </a:rPr>
              <a:t>서비스인 </a:t>
            </a:r>
            <a:r>
              <a:rPr lang="en" altLang="ko-KR" dirty="0">
                <a:solidFill>
                  <a:srgbClr val="000000"/>
                </a:solidFill>
              </a:rPr>
              <a:t>CloudFront</a:t>
            </a:r>
            <a:r>
              <a:rPr lang="ko-KR" altLang="en-US" dirty="0" err="1">
                <a:solidFill>
                  <a:srgbClr val="000000"/>
                </a:solidFill>
              </a:rPr>
              <a:t>를</a:t>
            </a:r>
            <a:r>
              <a:rPr lang="ko-KR" altLang="en-US" dirty="0">
                <a:solidFill>
                  <a:srgbClr val="000000"/>
                </a:solidFill>
              </a:rPr>
              <a:t> 위한 캐시 서버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CDN </a:t>
            </a:r>
            <a:r>
              <a:rPr lang="ko-KR" altLang="en-US" dirty="0">
                <a:solidFill>
                  <a:srgbClr val="000000"/>
                </a:solidFill>
              </a:rPr>
              <a:t>서비스</a:t>
            </a:r>
            <a:r>
              <a:rPr lang="en-US" altLang="ko-KR" dirty="0">
                <a:solidFill>
                  <a:srgbClr val="000000"/>
                </a:solidFill>
              </a:rPr>
              <a:t> :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HTML, </a:t>
            </a:r>
            <a:r>
              <a:rPr lang="ko-KR" altLang="en-US" dirty="0">
                <a:solidFill>
                  <a:srgbClr val="000000"/>
                </a:solidFill>
              </a:rPr>
              <a:t>이미지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동영상 등의 정적 파일을 사용자들이 빠르게 받을 수 있도록 전 세계 캐시 서버에 복제해 둠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28</a:t>
            </a:r>
            <a:r>
              <a:rPr lang="ko-KR" altLang="en-US" dirty="0">
                <a:solidFill>
                  <a:srgbClr val="000000"/>
                </a:solidFill>
              </a:rPr>
              <a:t>개국 </a:t>
            </a:r>
            <a:r>
              <a:rPr lang="en-US" altLang="ko-KR" dirty="0">
                <a:solidFill>
                  <a:srgbClr val="000000"/>
                </a:solidFill>
              </a:rPr>
              <a:t>61</a:t>
            </a:r>
            <a:r>
              <a:rPr lang="ko-KR" altLang="en-US" dirty="0">
                <a:solidFill>
                  <a:srgbClr val="000000"/>
                </a:solidFill>
              </a:rPr>
              <a:t>개 도시에 </a:t>
            </a:r>
            <a:r>
              <a:rPr lang="en-US" altLang="ko-KR" dirty="0">
                <a:solidFill>
                  <a:srgbClr val="000000"/>
                </a:solidFill>
              </a:rPr>
              <a:t>134</a:t>
            </a:r>
            <a:r>
              <a:rPr lang="ko-KR" altLang="en-US" dirty="0">
                <a:solidFill>
                  <a:srgbClr val="000000"/>
                </a:solidFill>
              </a:rPr>
              <a:t>개의 </a:t>
            </a:r>
            <a:r>
              <a:rPr lang="ko-KR" altLang="en-US" dirty="0" err="1">
                <a:solidFill>
                  <a:srgbClr val="000000"/>
                </a:solidFill>
              </a:rPr>
              <a:t>엣지</a:t>
            </a:r>
            <a:r>
              <a:rPr lang="ko-KR" altLang="en-US" dirty="0">
                <a:solidFill>
                  <a:srgbClr val="000000"/>
                </a:solidFill>
              </a:rPr>
              <a:t> 로케이션이 분포 되어 있음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7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5AF10AE-B156-F042-8468-285E7F74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74650"/>
            <a:ext cx="97282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10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C72EDB3-0DD9-F74E-B542-F8FC4C42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34" y="0"/>
            <a:ext cx="7164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48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29BEF2C-BFE7-AA4A-AC91-2232A5A7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0" y="0"/>
            <a:ext cx="7691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4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4297C4B-5195-F540-859D-182AF47C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50850"/>
            <a:ext cx="9639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64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0C557350-75BB-B341-A4B1-BACD1159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11" y="0"/>
            <a:ext cx="7675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84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D47F8E-41EB-3744-9961-68B979D5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1750"/>
            <a:ext cx="9804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57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68B0378-29A3-BD45-BA89-92274899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45" y="0"/>
            <a:ext cx="7488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9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2C7B6ED-D62F-5949-887E-118DE936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0"/>
            <a:ext cx="815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9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103159B-CC39-D345-B0F8-2BDFEA5E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09550"/>
            <a:ext cx="9867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&#10;&#10;자동 생성된 설명">
            <a:extLst>
              <a:ext uri="{FF2B5EF4-FFF2-40B4-BE49-F238E27FC236}">
                <a16:creationId xmlns:a16="http://schemas.microsoft.com/office/drawing/2014/main" id="{6D52C313-0218-544E-B618-E30ECF95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" y="0"/>
            <a:ext cx="12096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2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E954E-946B-634D-8E4C-4E0242A7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EC2</a:t>
            </a:r>
            <a:endParaRPr kumimoji="1"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32C80-0516-A040-B5AF-BE7859B9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Elastic Compute Cloud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07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1010</Words>
  <Application>Microsoft Macintosh PowerPoint</Application>
  <PresentationFormat>와이드스크린</PresentationFormat>
  <Paragraphs>131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2" baseType="lpstr">
      <vt:lpstr>맑은 고딕</vt:lpstr>
      <vt:lpstr>Apple SD Gothic Neo</vt:lpstr>
      <vt:lpstr>Arial</vt:lpstr>
      <vt:lpstr>Office 테마</vt:lpstr>
      <vt:lpstr>AWS 실습</vt:lpstr>
      <vt:lpstr>AWS 기본 개념</vt:lpstr>
      <vt:lpstr>리전 (Region)</vt:lpstr>
      <vt:lpstr>PowerPoint 프레젠테이션</vt:lpstr>
      <vt:lpstr>가용 영역 (Availability Zone)</vt:lpstr>
      <vt:lpstr>PowerPoint 프레젠테이션</vt:lpstr>
      <vt:lpstr>엣지 로케이션 (Edge Location)</vt:lpstr>
      <vt:lpstr>PowerPoint 프레젠테이션</vt:lpstr>
      <vt:lpstr>EC2</vt:lpstr>
      <vt:lpstr>EC2 (Elastic Compute Cloud)</vt:lpstr>
      <vt:lpstr>EC2 인스턴스 구매 종류</vt:lpstr>
      <vt:lpstr>EC2 요금</vt:lpstr>
      <vt:lpstr>AMI (Amazon Machine Image)</vt:lpstr>
      <vt:lpstr>EC2 인스턴스 유형</vt:lpstr>
      <vt:lpstr>vCPU, ECU</vt:lpstr>
      <vt:lpstr>CPU Credit (T2, T3 한정)</vt:lpstr>
      <vt:lpstr>EBS (Elastic Block Store)</vt:lpstr>
      <vt:lpstr>보안 그룹 (Security Group)</vt:lpstr>
      <vt:lpstr>키 쌍 (Key Pair)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EIP</vt:lpstr>
      <vt:lpstr>EIP (Elastic IP)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EC2 접속 (Windows)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EC2 접속 (Mac)</vt:lpstr>
      <vt:lpstr>PowerPoint 프레젠테이션</vt:lpstr>
      <vt:lpstr>S3</vt:lpstr>
      <vt:lpstr>S3 (Simple Storage Service)</vt:lpstr>
      <vt:lpstr>S3 기본 개념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RDS</vt:lpstr>
      <vt:lpstr>RDS (Relational Database Service)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Harold Noverish</dc:creator>
  <cp:lastModifiedBy>Harold Noverish</cp:lastModifiedBy>
  <cp:revision>26</cp:revision>
  <dcterms:created xsi:type="dcterms:W3CDTF">2018-11-08T14:38:17Z</dcterms:created>
  <dcterms:modified xsi:type="dcterms:W3CDTF">2018-11-10T03:30:42Z</dcterms:modified>
</cp:coreProperties>
</file>